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304" r:id="rId3"/>
    <p:sldId id="305" r:id="rId4"/>
    <p:sldId id="293" r:id="rId5"/>
    <p:sldId id="294" r:id="rId6"/>
    <p:sldId id="296" r:id="rId7"/>
    <p:sldId id="295" r:id="rId8"/>
    <p:sldId id="310" r:id="rId9"/>
    <p:sldId id="303" r:id="rId10"/>
    <p:sldId id="302" r:id="rId11"/>
    <p:sldId id="312" r:id="rId12"/>
    <p:sldId id="313" r:id="rId13"/>
    <p:sldId id="325" r:id="rId14"/>
    <p:sldId id="326" r:id="rId15"/>
    <p:sldId id="327" r:id="rId16"/>
    <p:sldId id="329" r:id="rId17"/>
    <p:sldId id="347" r:id="rId18"/>
    <p:sldId id="350" r:id="rId19"/>
    <p:sldId id="349" r:id="rId20"/>
    <p:sldId id="328" r:id="rId21"/>
    <p:sldId id="355" r:id="rId22"/>
    <p:sldId id="356" r:id="rId23"/>
    <p:sldId id="357" r:id="rId24"/>
    <p:sldId id="3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4"/>
    <p:restoredTop sz="95884"/>
  </p:normalViewPr>
  <p:slideViewPr>
    <p:cSldViewPr snapToGrid="0" snapToObjects="1">
      <p:cViewPr varScale="1">
        <p:scale>
          <a:sx n="98" d="100"/>
          <a:sy n="98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1B4C-240D-F34F-B77C-C15A03F37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EFEF-0925-564F-80BF-B2D038A00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1601-C997-7646-A782-D07E3A47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F714-8425-7842-9059-C7351F4C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7C97-2B81-594A-B228-F206DAF0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8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C261-9F7D-2343-85D3-44AAFB46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FA862-2CB6-C947-8C62-8A05E0B81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B94A3-CFC8-6E4B-8152-246532BF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4E1D8-0CD4-C047-A919-9DECC166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4B96F-07A8-4D44-9CB2-5A3C114A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F7805-A7A2-0E4A-BEB9-D98161335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AF1EB-13C2-714C-81C4-1C2254B11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C47-1676-7A4C-85C9-C57CC19C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037E7-CEA7-B943-BC70-78B00448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D0E48-07C6-9F4B-A5C1-D5E38F7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9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F9FD-839E-A345-A239-D9C79BBC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2180-BC0E-094B-96E7-A875D4D5E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A0921-7329-7044-89A4-8A89938A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3E78A-AFCD-6E49-AEE2-197EE103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2C9F-E403-DD4F-A773-F5C0BBFD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7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8F46-976B-D044-93FC-F845EBEF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0C567-745C-5E48-8C5D-67CCBE9BB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E56D-D3AB-C143-A913-CB09BE60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73E2-2161-1549-B9C4-9A52171A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0A96-EEBB-FC43-954E-22075212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07BD-04F1-B448-8A75-1F9FBD83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D40A-42A2-3D47-9D30-41E8CD2D0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E5C6C-8F20-954E-9113-C6750CE96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10957-5CA4-2344-B7C7-2F595736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1A8B5-DFE7-3F47-8AB1-FD2D20AA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5DEAC-0C11-DD44-91D7-DB6AB4EE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16CA-4C41-2C46-83A7-3B1767B9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D1C2A-E018-914D-8D1A-3BE977EF6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F3B2D-5A51-E844-BFF7-4C5C495BB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8EB6B-366A-B349-B1E0-6141D0417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81A6E-ACF6-9B48-AB98-792CB18DD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63D8E-1FFD-014E-85DE-D45B447C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4A23A-F904-7942-9C2E-6683EF21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5EE7D-EA99-F14B-85F0-612939E5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0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E083-10B8-734F-B56C-25D8E989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CDDD-1068-6048-9A32-FA756545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52BDD-4F2E-344B-ABDA-2FC06E2D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58D3-3BA2-404A-ABE2-8105BBF2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7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98555-8108-3947-A165-4F0F54B8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003C3-25BB-1C4D-AFC6-3A3FB0CC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9C8B6-1335-A44B-A04B-D3B301B8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3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EBC3-DDF1-4443-85B9-0CDF1F3F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E7D0A-E5A2-9843-B11E-74DBADA94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4A51A-1225-C44E-8918-9F16775F5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F82DB-9E79-D948-A969-2223681B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FEAB-D0BB-F844-98E2-F6DD37CA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5FBC7-1621-514C-B596-A18AFF9D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E807-14A0-444D-9F51-91006E14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ABB82-D0E0-2442-8B14-B69CCC756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787-C261-EF46-BDB9-4FAAF2B4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5CA73-0968-3C48-9084-D2E2EE4D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EDED4-9D54-284D-880C-FC3B45D3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C4F08-797C-5A41-ADC4-6D67CB2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7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152CB-0FF9-1F4C-8417-AA3B452B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8A50-F4FA-2249-A637-117774160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A8A6-899C-1448-BC7B-4BE5E95B6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2A76-6DCF-6745-AD26-863ACF1169C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5725F-F204-9F45-BA22-8AE985A11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2F2E4-884D-F942-8FA1-445200869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3EF9-D880-6349-AC81-BE16070A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18803-5B30-8B4A-AE0B-EDE04F694A39}"/>
              </a:ext>
            </a:extLst>
          </p:cNvPr>
          <p:cNvSpPr txBox="1"/>
          <p:nvPr/>
        </p:nvSpPr>
        <p:spPr>
          <a:xfrm>
            <a:off x="-1" y="598749"/>
            <a:ext cx="1156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Scientific notation is a way to express numbers that are very big</a:t>
            </a:r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 the mass of Earth is 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/>
              <p:nvPr/>
            </p:nvSpPr>
            <p:spPr>
              <a:xfrm>
                <a:off x="3673339" y="1337413"/>
                <a:ext cx="54413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5970000000000000000000000000 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39" y="1337413"/>
                <a:ext cx="5441361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4FD0FC-0CC2-3A4F-8020-78A2ED306A72}"/>
              </a:ext>
            </a:extLst>
          </p:cNvPr>
          <p:cNvSpPr/>
          <p:nvPr/>
        </p:nvSpPr>
        <p:spPr>
          <a:xfrm>
            <a:off x="-1" y="1913485"/>
            <a:ext cx="12088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That’s hard to write (or even think about). So we count the number of digits after the 1</a:t>
            </a:r>
            <a:r>
              <a:rPr lang="en-US" sz="2400" baseline="30000" dirty="0"/>
              <a:t>st</a:t>
            </a:r>
            <a:r>
              <a:rPr lang="en-US" sz="2400" dirty="0"/>
              <a:t> number: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/>
              <p:nvPr/>
            </p:nvSpPr>
            <p:spPr>
              <a:xfrm>
                <a:off x="0" y="3666397"/>
                <a:ext cx="11666136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and say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𝟐𝟕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sz="2400" dirty="0"/>
                  <a:t>. That’s scientific notation.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6397"/>
                <a:ext cx="11666136" cy="470000"/>
              </a:xfrm>
              <a:prstGeom prst="rect">
                <a:avLst/>
              </a:prstGeom>
              <a:blipFill>
                <a:blip r:embed="rId3"/>
                <a:stretch>
                  <a:fillRect l="-76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520B785-7D6D-C541-96F8-CDB5A18DFA5C}"/>
              </a:ext>
            </a:extLst>
          </p:cNvPr>
          <p:cNvGrpSpPr/>
          <p:nvPr/>
        </p:nvGrpSpPr>
        <p:grpSpPr>
          <a:xfrm>
            <a:off x="3673338" y="2537742"/>
            <a:ext cx="5441361" cy="1146374"/>
            <a:chOff x="3375319" y="3175824"/>
            <a:chExt cx="5441361" cy="1146374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C64E701-DC9B-F249-A3DE-DEDA84A8278B}"/>
                </a:ext>
              </a:extLst>
            </p:cNvPr>
            <p:cNvSpPr/>
            <p:nvPr/>
          </p:nvSpPr>
          <p:spPr>
            <a:xfrm rot="16200000">
              <a:off x="5788515" y="1403011"/>
              <a:ext cx="311499" cy="4541851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607A56-8107-DB4A-A561-DBAC613F815D}"/>
                    </a:ext>
                  </a:extLst>
                </p:cNvPr>
                <p:cNvSpPr/>
                <p:nvPr/>
              </p:nvSpPr>
              <p:spPr>
                <a:xfrm>
                  <a:off x="3375319" y="3175824"/>
                  <a:ext cx="54413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5970000000000000000000000000 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607A56-8107-DB4A-A561-DBAC613F8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19" y="3175824"/>
                  <a:ext cx="544136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2B36C-D548-8448-BA89-E531C8CD4184}"/>
                </a:ext>
              </a:extLst>
            </p:cNvPr>
            <p:cNvSpPr txBox="1"/>
            <p:nvPr/>
          </p:nvSpPr>
          <p:spPr>
            <a:xfrm>
              <a:off x="5333736" y="3860533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27 digits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6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410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</a:t>
                </a:r>
                <a:r>
                  <a:rPr lang="en-US" sz="2200" b="1" dirty="0"/>
                  <a:t>pressure</a:t>
                </a:r>
                <a:r>
                  <a:rPr lang="en-US" sz="2200" dirty="0"/>
                  <a:t> (P) is the atmospheric pressure – and a typical value is 1 atm (although for precise work, we’ll use a pressure gauge).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</a:t>
                </a:r>
                <a:r>
                  <a:rPr lang="en-US" sz="2200" b="1" dirty="0"/>
                  <a:t>volume</a:t>
                </a:r>
                <a:r>
                  <a:rPr lang="en-US" sz="2200" dirty="0"/>
                  <a:t> (V) is the space inside the Erlenmeyer flask – our flasks are labeled as 250 mL, which is the same as 0.25 Liters (there are 1000 mL in one Liter).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Typical </a:t>
                </a:r>
                <a:r>
                  <a:rPr lang="en-US" sz="2200" b="1" dirty="0"/>
                  <a:t>temperature</a:t>
                </a:r>
                <a:r>
                  <a:rPr lang="en-US" sz="2200" dirty="0"/>
                  <a:t> (T) in a room is 293 K (although for precise work, we need a thermometer).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 is called the </a:t>
                </a:r>
                <a:r>
                  <a:rPr lang="en-US" sz="2200" b="1" dirty="0"/>
                  <a:t>gas constant</a:t>
                </a:r>
                <a:r>
                  <a:rPr lang="en-US" sz="2200" dirty="0"/>
                  <a:t>, which has this value when the pressure, volume, and temperature are in these units.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4109523"/>
              </a:xfrm>
              <a:prstGeom prst="rect">
                <a:avLst/>
              </a:prstGeom>
              <a:blipFill>
                <a:blip r:embed="rId2"/>
                <a:stretch>
                  <a:fillRect l="-624" r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57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140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1401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29DEACC-E6BD-EE47-8D2B-BF747F7B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57" y="2837960"/>
            <a:ext cx="7529216" cy="2520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38D34-B02C-7D48-B487-C9ED035BEDFA}"/>
              </a:ext>
            </a:extLst>
          </p:cNvPr>
          <p:cNvSpPr txBox="1"/>
          <p:nvPr/>
        </p:nvSpPr>
        <p:spPr>
          <a:xfrm>
            <a:off x="1774843" y="1938933"/>
            <a:ext cx="785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Enter these into a new tab, called “Ideal gas law”  </a:t>
            </a:r>
          </a:p>
        </p:txBody>
      </p:sp>
    </p:spTree>
    <p:extLst>
      <p:ext uri="{BB962C8B-B14F-4D97-AF65-F5344CB8AC3E}">
        <p14:creationId xmlns:p14="http://schemas.microsoft.com/office/powerpoint/2010/main" val="88570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140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1401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D636682-B264-3142-B2AE-F828AE850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30" y="2819054"/>
            <a:ext cx="7752715" cy="2600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0A6F8-05F2-F84B-AA1D-5BAFE01C1801}"/>
              </a:ext>
            </a:extLst>
          </p:cNvPr>
          <p:cNvSpPr txBox="1"/>
          <p:nvPr/>
        </p:nvSpPr>
        <p:spPr>
          <a:xfrm>
            <a:off x="1774843" y="1938933"/>
            <a:ext cx="785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Did you get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68535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 and Avogadro’s Law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A53B6-270E-4B40-9450-B4281E158621}"/>
              </a:ext>
            </a:extLst>
          </p:cNvPr>
          <p:cNvSpPr txBox="1"/>
          <p:nvPr/>
        </p:nvSpPr>
        <p:spPr>
          <a:xfrm>
            <a:off x="84088" y="629499"/>
            <a:ext cx="11793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key connection: </a:t>
            </a:r>
          </a:p>
          <a:p>
            <a:r>
              <a:rPr lang="en-US" sz="2400" dirty="0"/>
              <a:t>Last week, we said that </a:t>
            </a:r>
            <a:r>
              <a:rPr lang="en-US" sz="2400" b="1" dirty="0"/>
              <a:t>equal volumes of gas (at the same temperature and pressure) contain the same number of molecules</a:t>
            </a:r>
            <a:r>
              <a:rPr lang="en-US" sz="2400" dirty="0"/>
              <a:t>. We called this </a:t>
            </a:r>
            <a:r>
              <a:rPr lang="en-US" sz="2400" b="1" dirty="0"/>
              <a:t>Avogadro’s Law</a:t>
            </a:r>
            <a:r>
              <a:rPr lang="en-US" sz="2400" dirty="0"/>
              <a:t>.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A24A5C-84A8-1C47-A2F6-33487EE433D4}"/>
                  </a:ext>
                </a:extLst>
              </p:cNvPr>
              <p:cNvSpPr txBox="1"/>
              <p:nvPr/>
            </p:nvSpPr>
            <p:spPr>
              <a:xfrm>
                <a:off x="84088" y="4701021"/>
                <a:ext cx="11877151" cy="1730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we have a kind of proof of that statement. How? In the equation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𝑹𝑻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there’s no information about whether we’re talking about H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N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or whatever, right? </a:t>
                </a:r>
                <a:r>
                  <a:rPr lang="en-US" sz="2400" i="1" dirty="0"/>
                  <a:t>Every</a:t>
                </a:r>
                <a:r>
                  <a:rPr lang="en-US" sz="2400" dirty="0"/>
                  <a:t> 250 mL flask (at a given room temperature and pressure) contains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sz="2400" dirty="0"/>
                  <a:t> of that gas! So we can think of the </a:t>
                </a:r>
                <a:r>
                  <a:rPr lang="en-US" sz="2400" b="1" dirty="0"/>
                  <a:t>Ideal Gas Law </a:t>
                </a:r>
                <a:r>
                  <a:rPr lang="en-US" sz="2400" dirty="0"/>
                  <a:t>as a quantitative version of </a:t>
                </a:r>
                <a:r>
                  <a:rPr lang="en-US" sz="2400" b="1" dirty="0"/>
                  <a:t>Avogadro’s Law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A24A5C-84A8-1C47-A2F6-33487EE4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" y="4701021"/>
                <a:ext cx="11877151" cy="1730282"/>
              </a:xfrm>
              <a:prstGeom prst="rect">
                <a:avLst/>
              </a:prstGeom>
              <a:blipFill>
                <a:blip r:embed="rId2"/>
                <a:stretch>
                  <a:fillRect l="-748" r="-107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49F3354-652A-9D4A-8B58-D6A7FF9205BA}"/>
              </a:ext>
            </a:extLst>
          </p:cNvPr>
          <p:cNvGrpSpPr>
            <a:grpSpLocks noChangeAspect="1"/>
          </p:cNvGrpSpPr>
          <p:nvPr/>
        </p:nvGrpSpPr>
        <p:grpSpPr>
          <a:xfrm>
            <a:off x="2663190" y="1829828"/>
            <a:ext cx="5170720" cy="2811504"/>
            <a:chOff x="1001273" y="2937823"/>
            <a:chExt cx="6611815" cy="35950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D0F6F64-A207-044A-BE7B-953F234E48CB}"/>
                </a:ext>
              </a:extLst>
            </p:cNvPr>
            <p:cNvGrpSpPr/>
            <p:nvPr/>
          </p:nvGrpSpPr>
          <p:grpSpPr>
            <a:xfrm>
              <a:off x="1001273" y="2937823"/>
              <a:ext cx="6611815" cy="3595078"/>
              <a:chOff x="2309444" y="1095096"/>
              <a:chExt cx="6611815" cy="359507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DD7F104-CB0F-3942-9A0B-400DC65A47C5}"/>
                  </a:ext>
                </a:extLst>
              </p:cNvPr>
              <p:cNvGrpSpPr/>
              <p:nvPr/>
            </p:nvGrpSpPr>
            <p:grpSpPr>
              <a:xfrm>
                <a:off x="2309444" y="1095096"/>
                <a:ext cx="3595077" cy="3595077"/>
                <a:chOff x="785445" y="2210522"/>
                <a:chExt cx="3595077" cy="3595077"/>
              </a:xfrm>
            </p:grpSpPr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3A6CC9BD-7CC8-6341-824F-B455EE84D6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445" y="2210522"/>
                  <a:ext cx="3595077" cy="35950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7F9DE0-3297-4244-84A1-0B92940C4A2C}"/>
                    </a:ext>
                  </a:extLst>
                </p:cNvPr>
                <p:cNvSpPr txBox="1"/>
                <p:nvPr/>
              </p:nvSpPr>
              <p:spPr>
                <a:xfrm>
                  <a:off x="2176583" y="4781783"/>
                  <a:ext cx="20671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H</a:t>
                  </a:r>
                  <a:r>
                    <a:rPr lang="en-US" sz="2400" baseline="-25000" dirty="0"/>
                    <a:t>2</a:t>
                  </a:r>
                  <a:r>
                    <a:rPr lang="en-US" sz="2400" dirty="0"/>
                    <a:t>(g)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91F9595-3EA7-4C49-B01C-42D952DCE76D}"/>
                  </a:ext>
                </a:extLst>
              </p:cNvPr>
              <p:cNvGrpSpPr/>
              <p:nvPr/>
            </p:nvGrpSpPr>
            <p:grpSpPr>
              <a:xfrm>
                <a:off x="5326182" y="1095097"/>
                <a:ext cx="3595077" cy="3595077"/>
                <a:chOff x="785445" y="2210522"/>
                <a:chExt cx="3595077" cy="3595077"/>
              </a:xfrm>
            </p:grpSpPr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030C35BE-49BB-8D42-9A7A-2F65B9D9B7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445" y="2210522"/>
                  <a:ext cx="3595077" cy="35950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ECE8C45-A917-0E44-9E00-D3880CF58CEE}"/>
                    </a:ext>
                  </a:extLst>
                </p:cNvPr>
                <p:cNvSpPr txBox="1"/>
                <p:nvPr/>
              </p:nvSpPr>
              <p:spPr>
                <a:xfrm>
                  <a:off x="2176583" y="4781783"/>
                  <a:ext cx="20671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N</a:t>
                  </a:r>
                  <a:r>
                    <a:rPr lang="en-US" sz="2400" baseline="-25000" dirty="0"/>
                    <a:t>2</a:t>
                  </a:r>
                  <a:r>
                    <a:rPr lang="en-US" sz="2400" dirty="0"/>
                    <a:t>(g)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3B75ECE-7B3C-5E4D-909B-7C2346AFC88F}"/>
                    </a:ext>
                  </a:extLst>
                </p:cNvPr>
                <p:cNvSpPr/>
                <p:nvPr/>
              </p:nvSpPr>
              <p:spPr>
                <a:xfrm>
                  <a:off x="2167097" y="5139751"/>
                  <a:ext cx="12218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𝒎𝒐𝒍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3B75ECE-7B3C-5E4D-909B-7C2346AFC8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097" y="5139751"/>
                  <a:ext cx="1221808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9737" b="-45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833C266-C231-9443-A92E-69D12AD7493F}"/>
                    </a:ext>
                  </a:extLst>
                </p:cNvPr>
                <p:cNvSpPr/>
                <p:nvPr/>
              </p:nvSpPr>
              <p:spPr>
                <a:xfrm>
                  <a:off x="5171366" y="5103355"/>
                  <a:ext cx="12218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𝒎𝒐𝒍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833C266-C231-9443-A92E-69D12AD749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366" y="5103355"/>
                  <a:ext cx="122180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1053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895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Aside: how much space does </a:t>
            </a:r>
            <a:r>
              <a:rPr lang="en-US" sz="2400" b="1" i="1" dirty="0"/>
              <a:t>an entire mole of gas </a:t>
            </a:r>
            <a:r>
              <a:rPr lang="en-US" sz="2400" b="1" dirty="0"/>
              <a:t>occupy?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241160" y="1012954"/>
            <a:ext cx="11475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each 250 mL flask has </a:t>
            </a:r>
            <a:r>
              <a:rPr lang="en-US" sz="2200" b="1" dirty="0"/>
              <a:t>1/100</a:t>
            </a:r>
            <a:r>
              <a:rPr lang="en-US" sz="2200" b="1" baseline="30000" dirty="0"/>
              <a:t>th</a:t>
            </a:r>
            <a:r>
              <a:rPr lang="en-US" sz="2200" dirty="0"/>
              <a:t> of a mole, to get up to </a:t>
            </a:r>
            <a:r>
              <a:rPr lang="en-US" sz="2200" b="1" dirty="0"/>
              <a:t>one mole</a:t>
            </a:r>
            <a:r>
              <a:rPr lang="en-US" sz="2200" dirty="0"/>
              <a:t>, we’d need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562D13-E907-CC40-BD54-16BBBCD4EBD4}"/>
              </a:ext>
            </a:extLst>
          </p:cNvPr>
          <p:cNvSpPr/>
          <p:nvPr/>
        </p:nvSpPr>
        <p:spPr>
          <a:xfrm>
            <a:off x="3913008" y="2960643"/>
            <a:ext cx="23187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100</a:t>
            </a:r>
            <a:r>
              <a:rPr lang="en-US" sz="2400" dirty="0"/>
              <a:t> 250—mL flasks will contain 1 mole of gas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6C8C3-5BC2-7A43-A988-86AF100067E9}"/>
              </a:ext>
            </a:extLst>
          </p:cNvPr>
          <p:cNvSpPr txBox="1"/>
          <p:nvPr/>
        </p:nvSpPr>
        <p:spPr>
          <a:xfrm>
            <a:off x="5061755" y="1707130"/>
            <a:ext cx="277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 mole of gas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4CE99E-D26C-E14E-BDD0-9DA1C8BA02CC}"/>
              </a:ext>
            </a:extLst>
          </p:cNvPr>
          <p:cNvGrpSpPr/>
          <p:nvPr/>
        </p:nvGrpSpPr>
        <p:grpSpPr>
          <a:xfrm>
            <a:off x="445522" y="2923791"/>
            <a:ext cx="1979526" cy="1028080"/>
            <a:chOff x="381837" y="2667331"/>
            <a:chExt cx="3803531" cy="1807517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DF33717-70A2-E243-A575-C15CB63DE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2667331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C85F78F-8D9E-3C42-B954-7F2948CC8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503" y="2699209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534E5CE-556F-BE49-8D62-B7E1BD9B4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334" y="2710695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D697AC23-7C7F-A244-9FC2-7FF197AA7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165" y="280181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5555EEEB-48BE-AB4B-BB69-0CC1288FE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3607446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8D8B813-9DDC-3B42-B74F-0A3327CFD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833" y="3552267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9F025103-E763-CE4A-8DD7-53EBCA017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992" y="3634840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BC05405B-C406-7246-B0BF-98A24ECD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914" y="368918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04F7867B-C1F2-924C-929D-A8038FEA3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702" y="2732123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3D54BB1F-3030-A147-BDF3-5EBAE176C616}"/>
              </a:ext>
            </a:extLst>
          </p:cNvPr>
          <p:cNvSpPr/>
          <p:nvPr/>
        </p:nvSpPr>
        <p:spPr>
          <a:xfrm>
            <a:off x="3399778" y="2200615"/>
            <a:ext cx="374403" cy="30261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3D25FB-534C-FA4A-AD9A-3275F741A80F}"/>
              </a:ext>
            </a:extLst>
          </p:cNvPr>
          <p:cNvGrpSpPr/>
          <p:nvPr/>
        </p:nvGrpSpPr>
        <p:grpSpPr>
          <a:xfrm>
            <a:off x="576605" y="1727428"/>
            <a:ext cx="2078500" cy="1081041"/>
            <a:chOff x="381837" y="2667331"/>
            <a:chExt cx="3803531" cy="1807517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C5F8280-B988-E943-B2CD-5AA4B45A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2667331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006C8AA-32CC-9246-A740-E9EF61F1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503" y="2699209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2BC6425-BE84-D549-B4E8-5AA252765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334" y="2710695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A25CDDDD-2AC3-284E-B407-4D01BF25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165" y="280181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6A6F6100-EB67-D84B-9464-21B3CDB8E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3607446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8FFA5DF-2D80-2E4D-9AB7-EF565A8EC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833" y="3552267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CA368E6-2D4E-C241-9169-C5069174E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992" y="3634840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E1C5CA7-C096-B94C-80DD-7403A4EF6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914" y="368918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A1DC5A76-9C23-F843-A311-7189CECC3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702" y="2732123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7B8D7B-586C-C14C-9C67-23674E16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79" y="1637846"/>
            <a:ext cx="4862870" cy="48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FB230A3-203D-6F4B-BEB3-8572A7F46BCE}"/>
              </a:ext>
            </a:extLst>
          </p:cNvPr>
          <p:cNvGrpSpPr/>
          <p:nvPr/>
        </p:nvGrpSpPr>
        <p:grpSpPr>
          <a:xfrm>
            <a:off x="364001" y="4117858"/>
            <a:ext cx="1979526" cy="1028080"/>
            <a:chOff x="381837" y="2667331"/>
            <a:chExt cx="3803531" cy="1807517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9CB35F1B-D91B-1641-9C76-D0CD74411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2667331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ED12C82C-5172-744F-832D-E0ADCE7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503" y="2699209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2E55A35-B05F-2242-9174-341ECF45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334" y="2710695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046D39B3-AA1D-E946-B616-A2E71A1CB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165" y="280181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D3F53984-AAEA-BE44-B222-74A3D3819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37" y="3607446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5803AC1A-00AF-564A-94D3-CAB4EED8D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833" y="3552267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CA6F2E8-6EC4-624A-B39B-3248BB7B5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992" y="3634840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62C8CEB6-7441-7B48-8F91-D9A4FE7B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914" y="3689182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22724D49-B5CC-D54F-9EAA-1B5D2E134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702" y="2732123"/>
              <a:ext cx="785666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067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Utility of this idea for identifying an unknown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A53B6-270E-4B40-9450-B4281E158621}"/>
                  </a:ext>
                </a:extLst>
              </p:cNvPr>
              <p:cNvSpPr txBox="1"/>
              <p:nvPr/>
            </p:nvSpPr>
            <p:spPr>
              <a:xfrm>
                <a:off x="459922" y="1859182"/>
                <a:ext cx="1607551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A53B6-270E-4B40-9450-B4281E158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" y="1859182"/>
                <a:ext cx="1607551" cy="781368"/>
              </a:xfrm>
              <a:prstGeom prst="rect">
                <a:avLst/>
              </a:prstGeom>
              <a:blipFill>
                <a:blip r:embed="rId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CA24A5C-84A8-1C47-A2F6-33487EE433D4}"/>
              </a:ext>
            </a:extLst>
          </p:cNvPr>
          <p:cNvSpPr txBox="1"/>
          <p:nvPr/>
        </p:nvSpPr>
        <p:spPr>
          <a:xfrm>
            <a:off x="157424" y="3513721"/>
            <a:ext cx="11877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could figure out how much 0.01 mol of air </a:t>
            </a:r>
            <a:r>
              <a:rPr lang="en-US" sz="2400" b="1" dirty="0"/>
              <a:t>weighs</a:t>
            </a:r>
            <a:r>
              <a:rPr lang="en-US" sz="2400" dirty="0"/>
              <a:t>, then we could figure out how much the </a:t>
            </a:r>
            <a:r>
              <a:rPr lang="en-US" sz="2400" b="1" dirty="0"/>
              <a:t>evacuated flask </a:t>
            </a:r>
            <a:r>
              <a:rPr lang="en-US" sz="2400" dirty="0"/>
              <a:t>weighs (by subtracting the mass of the air). Then, when you get an unknown, you could figure out the </a:t>
            </a:r>
            <a:r>
              <a:rPr lang="en-US" sz="2400" b="1" dirty="0"/>
              <a:t>mass of the unknown gas</a:t>
            </a:r>
            <a:r>
              <a:rPr lang="en-US" sz="2400" dirty="0"/>
              <a:t>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49E36-8B46-1E4F-B974-E943400E0043}"/>
              </a:ext>
            </a:extLst>
          </p:cNvPr>
          <p:cNvGrpSpPr/>
          <p:nvPr/>
        </p:nvGrpSpPr>
        <p:grpSpPr>
          <a:xfrm>
            <a:off x="1691640" y="751227"/>
            <a:ext cx="7529937" cy="2811504"/>
            <a:chOff x="2663190" y="1829828"/>
            <a:chExt cx="7529937" cy="28115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0D1578-E8F0-2D41-B6ED-6BDC65B8DC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63190" y="1829828"/>
              <a:ext cx="5170720" cy="2811504"/>
              <a:chOff x="1001273" y="2937823"/>
              <a:chExt cx="6611815" cy="35950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40B0B3D-147E-2C41-B7E4-23E9B3CB07F8}"/>
                  </a:ext>
                </a:extLst>
              </p:cNvPr>
              <p:cNvGrpSpPr/>
              <p:nvPr/>
            </p:nvGrpSpPr>
            <p:grpSpPr>
              <a:xfrm>
                <a:off x="1001273" y="2937823"/>
                <a:ext cx="6611815" cy="3595078"/>
                <a:chOff x="2309444" y="1095096"/>
                <a:chExt cx="6611815" cy="359507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82DEF1-19E9-6040-8F50-B7548C06ADFA}"/>
                    </a:ext>
                  </a:extLst>
                </p:cNvPr>
                <p:cNvGrpSpPr/>
                <p:nvPr/>
              </p:nvGrpSpPr>
              <p:grpSpPr>
                <a:xfrm>
                  <a:off x="2309444" y="1095096"/>
                  <a:ext cx="3595077" cy="3595077"/>
                  <a:chOff x="785445" y="2210522"/>
                  <a:chExt cx="3595077" cy="3595077"/>
                </a:xfrm>
              </p:grpSpPr>
              <p:pic>
                <p:nvPicPr>
                  <p:cNvPr id="15" name="Picture 2">
                    <a:extLst>
                      <a:ext uri="{FF2B5EF4-FFF2-40B4-BE49-F238E27FC236}">
                        <a16:creationId xmlns:a16="http://schemas.microsoft.com/office/drawing/2014/main" id="{80F57FCD-9D0B-7944-935D-6C13D51E9A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5445" y="2210522"/>
                    <a:ext cx="3595077" cy="35950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E816055-6B34-1741-99B0-AB70728D16C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6583" y="4781783"/>
                    <a:ext cx="2067170" cy="590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air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EDD5AA6-C0E9-9C49-9079-53B23EE16ACA}"/>
                    </a:ext>
                  </a:extLst>
                </p:cNvPr>
                <p:cNvGrpSpPr/>
                <p:nvPr/>
              </p:nvGrpSpPr>
              <p:grpSpPr>
                <a:xfrm>
                  <a:off x="5326182" y="1095097"/>
                  <a:ext cx="3595077" cy="3595077"/>
                  <a:chOff x="785445" y="2210522"/>
                  <a:chExt cx="3595077" cy="3595077"/>
                </a:xfrm>
              </p:grpSpPr>
              <p:pic>
                <p:nvPicPr>
                  <p:cNvPr id="13" name="Picture 2">
                    <a:extLst>
                      <a:ext uri="{FF2B5EF4-FFF2-40B4-BE49-F238E27FC236}">
                        <a16:creationId xmlns:a16="http://schemas.microsoft.com/office/drawing/2014/main" id="{C2DF2FB6-35F2-074B-B9AB-959B5C96CF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5445" y="2210522"/>
                    <a:ext cx="3595077" cy="35950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BD77054-0364-AF4D-B360-8B8D033DAA2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098" y="4412448"/>
                    <a:ext cx="2524401" cy="590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Evacuated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5762DDC-8339-4D4D-B2C0-97453BCD1D25}"/>
                      </a:ext>
                    </a:extLst>
                  </p:cNvPr>
                  <p:cNvSpPr/>
                  <p:nvPr/>
                </p:nvSpPr>
                <p:spPr>
                  <a:xfrm>
                    <a:off x="2167097" y="5139751"/>
                    <a:ext cx="122180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𝒎𝒐𝒍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5762DDC-8339-4D4D-B2C0-97453BCD1D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7097" y="5139751"/>
                    <a:ext cx="12218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9481" b="-45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1B105BD-DB93-9F4E-9E1F-547F20E82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624" y="1829828"/>
              <a:ext cx="2811503" cy="281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32D927-0623-AB4E-AC05-6BB9563F3A96}"/>
                </a:ext>
              </a:extLst>
            </p:cNvPr>
            <p:cNvSpPr txBox="1"/>
            <p:nvPr/>
          </p:nvSpPr>
          <p:spPr>
            <a:xfrm>
              <a:off x="8010115" y="3551828"/>
              <a:ext cx="1974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Unknown gas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DB204C2-95BF-FE42-8460-40C0647E8D32}"/>
              </a:ext>
            </a:extLst>
          </p:cNvPr>
          <p:cNvSpPr/>
          <p:nvPr/>
        </p:nvSpPr>
        <p:spPr>
          <a:xfrm>
            <a:off x="3934703" y="2274570"/>
            <a:ext cx="568440" cy="3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9EAD4C3-FB13-D84F-8B0D-1409A25C0795}"/>
              </a:ext>
            </a:extLst>
          </p:cNvPr>
          <p:cNvSpPr/>
          <p:nvPr/>
        </p:nvSpPr>
        <p:spPr>
          <a:xfrm>
            <a:off x="6281505" y="2261020"/>
            <a:ext cx="568440" cy="3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5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Utility of this idea for identifying an unknown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A53B6-270E-4B40-9450-B4281E158621}"/>
                  </a:ext>
                </a:extLst>
              </p:cNvPr>
              <p:cNvSpPr txBox="1"/>
              <p:nvPr/>
            </p:nvSpPr>
            <p:spPr>
              <a:xfrm>
                <a:off x="459922" y="1859182"/>
                <a:ext cx="1607551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A53B6-270E-4B40-9450-B4281E158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" y="1859182"/>
                <a:ext cx="1607551" cy="781368"/>
              </a:xfrm>
              <a:prstGeom prst="rect">
                <a:avLst/>
              </a:prstGeom>
              <a:blipFill>
                <a:blip r:embed="rId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CA24A5C-84A8-1C47-A2F6-33487EE433D4}"/>
              </a:ext>
            </a:extLst>
          </p:cNvPr>
          <p:cNvSpPr txBox="1"/>
          <p:nvPr/>
        </p:nvSpPr>
        <p:spPr>
          <a:xfrm>
            <a:off x="157424" y="3513721"/>
            <a:ext cx="11877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could figure out how much 0.01 mol of air </a:t>
            </a:r>
            <a:r>
              <a:rPr lang="en-US" sz="2400" b="1" dirty="0"/>
              <a:t>weighs</a:t>
            </a:r>
            <a:r>
              <a:rPr lang="en-US" sz="2400" dirty="0"/>
              <a:t>, then we could figure out how much the </a:t>
            </a:r>
            <a:r>
              <a:rPr lang="en-US" sz="2400" b="1" dirty="0"/>
              <a:t>evacuated flask </a:t>
            </a:r>
            <a:r>
              <a:rPr lang="en-US" sz="2400" dirty="0"/>
              <a:t>weighs (by subtracting the mass of the air). Then, when you get an unknown, you could figure out the </a:t>
            </a:r>
            <a:r>
              <a:rPr lang="en-US" sz="2400" b="1" dirty="0"/>
              <a:t>mass of the unknown gas</a:t>
            </a:r>
            <a:r>
              <a:rPr lang="en-US" sz="2400" dirty="0"/>
              <a:t>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49E36-8B46-1E4F-B974-E943400E0043}"/>
              </a:ext>
            </a:extLst>
          </p:cNvPr>
          <p:cNvGrpSpPr/>
          <p:nvPr/>
        </p:nvGrpSpPr>
        <p:grpSpPr>
          <a:xfrm>
            <a:off x="1691640" y="751227"/>
            <a:ext cx="7529937" cy="2811504"/>
            <a:chOff x="2663190" y="1829828"/>
            <a:chExt cx="7529937" cy="28115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0D1578-E8F0-2D41-B6ED-6BDC65B8DC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63190" y="1829828"/>
              <a:ext cx="5170720" cy="2811504"/>
              <a:chOff x="1001273" y="2937823"/>
              <a:chExt cx="6611815" cy="35950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40B0B3D-147E-2C41-B7E4-23E9B3CB07F8}"/>
                  </a:ext>
                </a:extLst>
              </p:cNvPr>
              <p:cNvGrpSpPr/>
              <p:nvPr/>
            </p:nvGrpSpPr>
            <p:grpSpPr>
              <a:xfrm>
                <a:off x="1001273" y="2937823"/>
                <a:ext cx="6611815" cy="3595078"/>
                <a:chOff x="2309444" y="1095096"/>
                <a:chExt cx="6611815" cy="359507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82DEF1-19E9-6040-8F50-B7548C06ADFA}"/>
                    </a:ext>
                  </a:extLst>
                </p:cNvPr>
                <p:cNvGrpSpPr/>
                <p:nvPr/>
              </p:nvGrpSpPr>
              <p:grpSpPr>
                <a:xfrm>
                  <a:off x="2309444" y="1095096"/>
                  <a:ext cx="3595077" cy="3595077"/>
                  <a:chOff x="785445" y="2210522"/>
                  <a:chExt cx="3595077" cy="3595077"/>
                </a:xfrm>
              </p:grpSpPr>
              <p:pic>
                <p:nvPicPr>
                  <p:cNvPr id="15" name="Picture 2">
                    <a:extLst>
                      <a:ext uri="{FF2B5EF4-FFF2-40B4-BE49-F238E27FC236}">
                        <a16:creationId xmlns:a16="http://schemas.microsoft.com/office/drawing/2014/main" id="{80F57FCD-9D0B-7944-935D-6C13D51E9A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5445" y="2210522"/>
                    <a:ext cx="3595077" cy="35950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E816055-6B34-1741-99B0-AB70728D16C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6583" y="4781783"/>
                    <a:ext cx="2067170" cy="590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air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EDD5AA6-C0E9-9C49-9079-53B23EE16ACA}"/>
                    </a:ext>
                  </a:extLst>
                </p:cNvPr>
                <p:cNvGrpSpPr/>
                <p:nvPr/>
              </p:nvGrpSpPr>
              <p:grpSpPr>
                <a:xfrm>
                  <a:off x="5326182" y="1095097"/>
                  <a:ext cx="3595077" cy="3595077"/>
                  <a:chOff x="785445" y="2210522"/>
                  <a:chExt cx="3595077" cy="3595077"/>
                </a:xfrm>
              </p:grpSpPr>
              <p:pic>
                <p:nvPicPr>
                  <p:cNvPr id="13" name="Picture 2">
                    <a:extLst>
                      <a:ext uri="{FF2B5EF4-FFF2-40B4-BE49-F238E27FC236}">
                        <a16:creationId xmlns:a16="http://schemas.microsoft.com/office/drawing/2014/main" id="{C2DF2FB6-35F2-074B-B9AB-959B5C96CF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5445" y="2210522"/>
                    <a:ext cx="3595077" cy="35950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BD77054-0364-AF4D-B360-8B8D033DAA2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098" y="4412448"/>
                    <a:ext cx="2524401" cy="590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Evacuated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5762DDC-8339-4D4D-B2C0-97453BCD1D25}"/>
                      </a:ext>
                    </a:extLst>
                  </p:cNvPr>
                  <p:cNvSpPr/>
                  <p:nvPr/>
                </p:nvSpPr>
                <p:spPr>
                  <a:xfrm>
                    <a:off x="2167097" y="5139751"/>
                    <a:ext cx="122180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𝒎𝒐𝒍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5762DDC-8339-4D4D-B2C0-97453BCD1D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7097" y="5139751"/>
                    <a:ext cx="12218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9481" b="-45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1B105BD-DB93-9F4E-9E1F-547F20E82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624" y="1829828"/>
              <a:ext cx="2811503" cy="281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32D927-0623-AB4E-AC05-6BB9563F3A96}"/>
                </a:ext>
              </a:extLst>
            </p:cNvPr>
            <p:cNvSpPr txBox="1"/>
            <p:nvPr/>
          </p:nvSpPr>
          <p:spPr>
            <a:xfrm>
              <a:off x="8010115" y="3551828"/>
              <a:ext cx="1974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Unknown gas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DB204C2-95BF-FE42-8460-40C0647E8D32}"/>
              </a:ext>
            </a:extLst>
          </p:cNvPr>
          <p:cNvSpPr/>
          <p:nvPr/>
        </p:nvSpPr>
        <p:spPr>
          <a:xfrm>
            <a:off x="3934703" y="2274570"/>
            <a:ext cx="568440" cy="3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9EAD4C3-FB13-D84F-8B0D-1409A25C0795}"/>
              </a:ext>
            </a:extLst>
          </p:cNvPr>
          <p:cNvSpPr/>
          <p:nvPr/>
        </p:nvSpPr>
        <p:spPr>
          <a:xfrm>
            <a:off x="6281505" y="2261020"/>
            <a:ext cx="568440" cy="3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C6C23E-F4AF-7941-A752-BB4762092B2C}"/>
              </a:ext>
            </a:extLst>
          </p:cNvPr>
          <p:cNvSpPr txBox="1"/>
          <p:nvPr/>
        </p:nvSpPr>
        <p:spPr>
          <a:xfrm>
            <a:off x="3558870" y="5155223"/>
            <a:ext cx="863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get there, we need to understand the </a:t>
            </a:r>
            <a:r>
              <a:rPr lang="en-US" sz="2400" b="1" dirty="0"/>
              <a:t>units</a:t>
            </a:r>
            <a:r>
              <a:rPr lang="en-US" sz="2400" dirty="0"/>
              <a:t> of what we called Atomic Weight (AW) and Molecular Weight (MW) last week.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5339BC-9034-2D4D-9254-76E3D77E8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61" t="7208" b="66790"/>
          <a:stretch/>
        </p:blipFill>
        <p:spPr>
          <a:xfrm>
            <a:off x="381991" y="4775630"/>
            <a:ext cx="3089018" cy="18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2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units of “Atomic Weight” and “Molecular Weight”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288639" y="3718679"/>
            <a:ext cx="11189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said before that the number under the element symbol is the </a:t>
            </a:r>
            <a:r>
              <a:rPr lang="en-US" sz="2200" b="1" dirty="0"/>
              <a:t>mass of an average atom</a:t>
            </a:r>
            <a:r>
              <a:rPr lang="en-US" sz="2200" dirty="0"/>
              <a:t>. To be more careful, we should have said it this way:</a:t>
            </a:r>
          </a:p>
          <a:p>
            <a:endParaRPr lang="en-US" sz="2200" dirty="0"/>
          </a:p>
          <a:p>
            <a:pPr algn="ctr"/>
            <a:r>
              <a:rPr lang="en-US" sz="2200" b="1" dirty="0"/>
              <a:t>AW (of Carbon) = 12.01 amu/atom</a:t>
            </a:r>
          </a:p>
          <a:p>
            <a:endParaRPr lang="en-US" sz="2200" dirty="0"/>
          </a:p>
          <a:p>
            <a:r>
              <a:rPr lang="en-US" sz="2200" dirty="0"/>
              <a:t>where </a:t>
            </a:r>
            <a:r>
              <a:rPr lang="en-US" sz="2200" b="1" dirty="0"/>
              <a:t>1 amu</a:t>
            </a:r>
            <a:r>
              <a:rPr lang="en-US" sz="2200" dirty="0"/>
              <a:t> is the mass of 1 proton or 1 neutron (approximately).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A70E-E405-484B-BA04-0809896F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1" b="75670"/>
          <a:stretch/>
        </p:blipFill>
        <p:spPr>
          <a:xfrm>
            <a:off x="3141785" y="688607"/>
            <a:ext cx="4991917" cy="27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2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units of “Atomic Weight” and “Molecular Weight”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288639" y="3718679"/>
            <a:ext cx="111899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said before that the number under the element symbol is the </a:t>
            </a:r>
            <a:r>
              <a:rPr lang="en-US" sz="2200" b="1" dirty="0"/>
              <a:t>mass of an average atom</a:t>
            </a:r>
            <a:r>
              <a:rPr lang="en-US" sz="2200" dirty="0"/>
              <a:t>. To be more careful, we should have said it this way:</a:t>
            </a:r>
          </a:p>
          <a:p>
            <a:endParaRPr lang="en-US" sz="2200" dirty="0"/>
          </a:p>
          <a:p>
            <a:pPr algn="ctr"/>
            <a:r>
              <a:rPr lang="en-US" sz="2200" b="1" dirty="0"/>
              <a:t>AW (of Carbon) = 12.01 amu/atom</a:t>
            </a:r>
          </a:p>
          <a:p>
            <a:endParaRPr lang="en-US" sz="2200" dirty="0"/>
          </a:p>
          <a:p>
            <a:r>
              <a:rPr lang="en-US" sz="2200" dirty="0"/>
              <a:t>where </a:t>
            </a:r>
            <a:r>
              <a:rPr lang="en-US" sz="2200" b="1" dirty="0"/>
              <a:t>1 amu</a:t>
            </a:r>
            <a:r>
              <a:rPr lang="en-US" sz="2200" dirty="0"/>
              <a:t> is the mass of 1 proton or 1 neutron (approximately).</a:t>
            </a:r>
          </a:p>
          <a:p>
            <a:endParaRPr lang="en-US" sz="2200" dirty="0"/>
          </a:p>
          <a:p>
            <a:r>
              <a:rPr lang="en-US" sz="2200" dirty="0"/>
              <a:t>But there’s another way to think about this number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A70E-E405-484B-BA04-0809896F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1" b="75670"/>
          <a:stretch/>
        </p:blipFill>
        <p:spPr>
          <a:xfrm>
            <a:off x="3141785" y="688607"/>
            <a:ext cx="4991917" cy="27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units of “Atomic Weight” and “Molecular Weight”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288639" y="3718679"/>
            <a:ext cx="111899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atomic weight is also the </a:t>
            </a:r>
            <a:r>
              <a:rPr lang="en-US" sz="2200" b="1" dirty="0"/>
              <a:t>mass of </a:t>
            </a:r>
            <a:r>
              <a:rPr lang="en-US" sz="2200" b="1" i="1" dirty="0"/>
              <a:t>one mole </a:t>
            </a:r>
            <a:r>
              <a:rPr lang="en-US" sz="2200" b="1" dirty="0"/>
              <a:t>of that atom</a:t>
            </a:r>
            <a:r>
              <a:rPr lang="en-US" sz="2200" dirty="0"/>
              <a:t>, in </a:t>
            </a:r>
            <a:r>
              <a:rPr lang="en-US" sz="2200" b="1" dirty="0"/>
              <a:t>grams</a:t>
            </a:r>
            <a:r>
              <a:rPr lang="en-US" sz="2200" dirty="0"/>
              <a:t>. We can say</a:t>
            </a:r>
          </a:p>
          <a:p>
            <a:endParaRPr lang="en-US" sz="2200" dirty="0"/>
          </a:p>
          <a:p>
            <a:pPr algn="ctr"/>
            <a:r>
              <a:rPr lang="en-US" sz="2200" b="1" dirty="0"/>
              <a:t>AW (of Carbon) = 12.01 amu/atom</a:t>
            </a:r>
          </a:p>
          <a:p>
            <a:pPr algn="ctr"/>
            <a:r>
              <a:rPr lang="en-US" sz="2200" b="1" dirty="0"/>
              <a:t>AW (of Carbon) = 12.01 g/mol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A70E-E405-484B-BA04-0809896F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1" b="75670"/>
          <a:stretch/>
        </p:blipFill>
        <p:spPr>
          <a:xfrm>
            <a:off x="3141785" y="688607"/>
            <a:ext cx="4991917" cy="27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/>
              <p:nvPr/>
            </p:nvSpPr>
            <p:spPr>
              <a:xfrm>
                <a:off x="0" y="1003584"/>
                <a:ext cx="11666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Another example</a:t>
                </a:r>
                <a:r>
                  <a:rPr lang="en-US" sz="2400" dirty="0"/>
                  <a:t>: There’s a number, called Avogadro’s number, that’s used so much in chemistry that it gets its own symbol,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. Its value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3584"/>
                <a:ext cx="11666136" cy="830997"/>
              </a:xfrm>
              <a:prstGeom prst="rect">
                <a:avLst/>
              </a:prstGeom>
              <a:blipFill>
                <a:blip r:embed="rId2"/>
                <a:stretch>
                  <a:fillRect l="-76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035B2-731A-D74C-B2F0-647DA2612A92}"/>
              </a:ext>
            </a:extLst>
          </p:cNvPr>
          <p:cNvGrpSpPr/>
          <p:nvPr/>
        </p:nvGrpSpPr>
        <p:grpSpPr>
          <a:xfrm>
            <a:off x="3261798" y="2282626"/>
            <a:ext cx="5127686" cy="1146374"/>
            <a:chOff x="3375319" y="3175824"/>
            <a:chExt cx="5127686" cy="114637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2309BC-4793-2148-840F-E88CB2A9CE28}"/>
                </a:ext>
              </a:extLst>
            </p:cNvPr>
            <p:cNvSpPr/>
            <p:nvPr/>
          </p:nvSpPr>
          <p:spPr>
            <a:xfrm rot="16200000">
              <a:off x="6218608" y="1752872"/>
              <a:ext cx="342346" cy="3872975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/>
                <p:nvPr/>
              </p:nvSpPr>
              <p:spPr>
                <a:xfrm>
                  <a:off x="3375319" y="3175824"/>
                  <a:ext cx="51276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=602000000000000000000000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19" y="3175824"/>
                  <a:ext cx="512768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14454-F393-7640-82EB-4940606B6FF3}"/>
                </a:ext>
              </a:extLst>
            </p:cNvPr>
            <p:cNvSpPr txBox="1"/>
            <p:nvPr/>
          </p:nvSpPr>
          <p:spPr>
            <a:xfrm>
              <a:off x="5846202" y="3860533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23 digits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564CD-1DFA-1F43-90D2-37D0671674C7}"/>
                  </a:ext>
                </a:extLst>
              </p:cNvPr>
              <p:cNvSpPr/>
              <p:nvPr/>
            </p:nvSpPr>
            <p:spPr>
              <a:xfrm>
                <a:off x="88992" y="3724282"/>
                <a:ext cx="6128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How would you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 in scientific notation?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564CD-1DFA-1F43-90D2-37D06716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2" y="3724282"/>
                <a:ext cx="6128794" cy="461665"/>
              </a:xfrm>
              <a:prstGeom prst="rect">
                <a:avLst/>
              </a:prstGeom>
              <a:blipFill>
                <a:blip r:embed="rId4"/>
                <a:stretch>
                  <a:fillRect l="-1240" t="-5263" r="-41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4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different interpretation of “Atomic Weight” and “Molecular Weight”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6D46-7249-E54F-99D8-49929E92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7572042" cy="59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3D64A-3ECD-F34B-BFAC-08CC98A9D43D}"/>
              </a:ext>
            </a:extLst>
          </p:cNvPr>
          <p:cNvSpPr txBox="1"/>
          <p:nvPr/>
        </p:nvSpPr>
        <p:spPr>
          <a:xfrm>
            <a:off x="7686989" y="1127061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dirty="0"/>
              <a:t>AW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62546-3199-094F-94AB-41C1462CEE3B}"/>
              </a:ext>
            </a:extLst>
          </p:cNvPr>
          <p:cNvSpPr txBox="1"/>
          <p:nvPr/>
        </p:nvSpPr>
        <p:spPr>
          <a:xfrm>
            <a:off x="7686989" y="214424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E0360-09A9-554E-9173-2AD55358E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r="-1" b="66630"/>
          <a:stretch/>
        </p:blipFill>
        <p:spPr>
          <a:xfrm>
            <a:off x="70339" y="523560"/>
            <a:ext cx="2893926" cy="222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67B6-7686-6C43-BAD8-D039E57F2824}"/>
              </a:ext>
            </a:extLst>
          </p:cNvPr>
          <p:cNvSpPr txBox="1"/>
          <p:nvPr/>
        </p:nvSpPr>
        <p:spPr>
          <a:xfrm>
            <a:off x="3342785" y="4657825"/>
            <a:ext cx="245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mole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6A931-5631-1340-88E1-B7B3DE505DF6}"/>
              </a:ext>
            </a:extLst>
          </p:cNvPr>
          <p:cNvSpPr txBox="1"/>
          <p:nvPr/>
        </p:nvSpPr>
        <p:spPr>
          <a:xfrm>
            <a:off x="7686989" y="331391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407E7-5343-D843-A654-2E3EE35C16F2}"/>
              </a:ext>
            </a:extLst>
          </p:cNvPr>
          <p:cNvSpPr txBox="1"/>
          <p:nvPr/>
        </p:nvSpPr>
        <p:spPr>
          <a:xfrm>
            <a:off x="7686989" y="4484444"/>
            <a:ext cx="43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(mixture of of N</a:t>
            </a:r>
            <a:r>
              <a:rPr lang="en-US" sz="2400" baseline="-25000" dirty="0"/>
              <a:t>2 </a:t>
            </a:r>
            <a:r>
              <a:rPr lang="en-US" sz="2400" dirty="0"/>
              <a:t>and 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</p:spTree>
    <p:extLst>
      <p:ext uri="{BB962C8B-B14F-4D97-AF65-F5344CB8AC3E}">
        <p14:creationId xmlns:p14="http://schemas.microsoft.com/office/powerpoint/2010/main" val="338313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different interpretation of “Atomic Weight” and “Molecular Weight”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6D46-7249-E54F-99D8-49929E92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7572042" cy="59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3D64A-3ECD-F34B-BFAC-08CC98A9D43D}"/>
              </a:ext>
            </a:extLst>
          </p:cNvPr>
          <p:cNvSpPr txBox="1"/>
          <p:nvPr/>
        </p:nvSpPr>
        <p:spPr>
          <a:xfrm>
            <a:off x="7686989" y="1127061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dirty="0"/>
              <a:t>AW = 12.01 g/mol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62546-3199-094F-94AB-41C1462CEE3B}"/>
              </a:ext>
            </a:extLst>
          </p:cNvPr>
          <p:cNvSpPr txBox="1"/>
          <p:nvPr/>
        </p:nvSpPr>
        <p:spPr>
          <a:xfrm>
            <a:off x="7686989" y="214424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E0360-09A9-554E-9173-2AD55358E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r="-1" b="66630"/>
          <a:stretch/>
        </p:blipFill>
        <p:spPr>
          <a:xfrm>
            <a:off x="70339" y="523560"/>
            <a:ext cx="2893926" cy="222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67B6-7686-6C43-BAD8-D039E57F2824}"/>
              </a:ext>
            </a:extLst>
          </p:cNvPr>
          <p:cNvSpPr txBox="1"/>
          <p:nvPr/>
        </p:nvSpPr>
        <p:spPr>
          <a:xfrm>
            <a:off x="3342785" y="4657825"/>
            <a:ext cx="245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mole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6A931-5631-1340-88E1-B7B3DE505DF6}"/>
              </a:ext>
            </a:extLst>
          </p:cNvPr>
          <p:cNvSpPr txBox="1"/>
          <p:nvPr/>
        </p:nvSpPr>
        <p:spPr>
          <a:xfrm>
            <a:off x="7686989" y="331391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407E7-5343-D843-A654-2E3EE35C16F2}"/>
              </a:ext>
            </a:extLst>
          </p:cNvPr>
          <p:cNvSpPr txBox="1"/>
          <p:nvPr/>
        </p:nvSpPr>
        <p:spPr>
          <a:xfrm>
            <a:off x="7686989" y="4484444"/>
            <a:ext cx="43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(mixture of of N</a:t>
            </a:r>
            <a:r>
              <a:rPr lang="en-US" sz="2400" baseline="-25000" dirty="0"/>
              <a:t>2 </a:t>
            </a:r>
            <a:r>
              <a:rPr lang="en-US" sz="2400" dirty="0"/>
              <a:t>and 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</p:spTree>
    <p:extLst>
      <p:ext uri="{BB962C8B-B14F-4D97-AF65-F5344CB8AC3E}">
        <p14:creationId xmlns:p14="http://schemas.microsoft.com/office/powerpoint/2010/main" val="198716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different interpretation of “Atomic Weight” and “Molecular Weight”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6D46-7249-E54F-99D8-49929E92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7572042" cy="59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3D64A-3ECD-F34B-BFAC-08CC98A9D43D}"/>
              </a:ext>
            </a:extLst>
          </p:cNvPr>
          <p:cNvSpPr txBox="1"/>
          <p:nvPr/>
        </p:nvSpPr>
        <p:spPr>
          <a:xfrm>
            <a:off x="7686989" y="1127061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dirty="0"/>
              <a:t>AW = 12.01 g/mol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62546-3199-094F-94AB-41C1462CEE3B}"/>
              </a:ext>
            </a:extLst>
          </p:cNvPr>
          <p:cNvSpPr txBox="1"/>
          <p:nvPr/>
        </p:nvSpPr>
        <p:spPr>
          <a:xfrm>
            <a:off x="7686989" y="214424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28.02 g/mol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E0360-09A9-554E-9173-2AD55358E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r="-1" b="66630"/>
          <a:stretch/>
        </p:blipFill>
        <p:spPr>
          <a:xfrm>
            <a:off x="70339" y="523560"/>
            <a:ext cx="2893926" cy="222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67B6-7686-6C43-BAD8-D039E57F2824}"/>
              </a:ext>
            </a:extLst>
          </p:cNvPr>
          <p:cNvSpPr txBox="1"/>
          <p:nvPr/>
        </p:nvSpPr>
        <p:spPr>
          <a:xfrm>
            <a:off x="3342785" y="4657825"/>
            <a:ext cx="245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mole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6A931-5631-1340-88E1-B7B3DE505DF6}"/>
              </a:ext>
            </a:extLst>
          </p:cNvPr>
          <p:cNvSpPr txBox="1"/>
          <p:nvPr/>
        </p:nvSpPr>
        <p:spPr>
          <a:xfrm>
            <a:off x="7686989" y="331391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407E7-5343-D843-A654-2E3EE35C16F2}"/>
              </a:ext>
            </a:extLst>
          </p:cNvPr>
          <p:cNvSpPr txBox="1"/>
          <p:nvPr/>
        </p:nvSpPr>
        <p:spPr>
          <a:xfrm>
            <a:off x="7686989" y="4484444"/>
            <a:ext cx="43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(mixture of of N</a:t>
            </a:r>
            <a:r>
              <a:rPr lang="en-US" sz="2400" baseline="-25000" dirty="0"/>
              <a:t>2 </a:t>
            </a:r>
            <a:r>
              <a:rPr lang="en-US" sz="2400" dirty="0"/>
              <a:t>and 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</p:spTree>
    <p:extLst>
      <p:ext uri="{BB962C8B-B14F-4D97-AF65-F5344CB8AC3E}">
        <p14:creationId xmlns:p14="http://schemas.microsoft.com/office/powerpoint/2010/main" val="364071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different interpretation of “Atomic Weight” and “Molecular Weight”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6D46-7249-E54F-99D8-49929E92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7572042" cy="59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3D64A-3ECD-F34B-BFAC-08CC98A9D43D}"/>
              </a:ext>
            </a:extLst>
          </p:cNvPr>
          <p:cNvSpPr txBox="1"/>
          <p:nvPr/>
        </p:nvSpPr>
        <p:spPr>
          <a:xfrm>
            <a:off x="7686989" y="1127061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dirty="0"/>
              <a:t>AW = 12.01 g/mol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62546-3199-094F-94AB-41C1462CEE3B}"/>
              </a:ext>
            </a:extLst>
          </p:cNvPr>
          <p:cNvSpPr txBox="1"/>
          <p:nvPr/>
        </p:nvSpPr>
        <p:spPr>
          <a:xfrm>
            <a:off x="7686989" y="214424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28.02 g/mol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E0360-09A9-554E-9173-2AD55358E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r="-1" b="66630"/>
          <a:stretch/>
        </p:blipFill>
        <p:spPr>
          <a:xfrm>
            <a:off x="70339" y="523560"/>
            <a:ext cx="2893926" cy="222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67B6-7686-6C43-BAD8-D039E57F2824}"/>
              </a:ext>
            </a:extLst>
          </p:cNvPr>
          <p:cNvSpPr txBox="1"/>
          <p:nvPr/>
        </p:nvSpPr>
        <p:spPr>
          <a:xfrm>
            <a:off x="3342785" y="4657825"/>
            <a:ext cx="245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mole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6A931-5631-1340-88E1-B7B3DE505DF6}"/>
              </a:ext>
            </a:extLst>
          </p:cNvPr>
          <p:cNvSpPr txBox="1"/>
          <p:nvPr/>
        </p:nvSpPr>
        <p:spPr>
          <a:xfrm>
            <a:off x="7686989" y="331391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32.00 g/mol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407E7-5343-D843-A654-2E3EE35C16F2}"/>
              </a:ext>
            </a:extLst>
          </p:cNvPr>
          <p:cNvSpPr txBox="1"/>
          <p:nvPr/>
        </p:nvSpPr>
        <p:spPr>
          <a:xfrm>
            <a:off x="7686989" y="4484444"/>
            <a:ext cx="43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(mixture of of N</a:t>
            </a:r>
            <a:r>
              <a:rPr lang="en-US" sz="2400" baseline="-25000" dirty="0"/>
              <a:t>2 </a:t>
            </a:r>
            <a:r>
              <a:rPr lang="en-US" sz="2400" dirty="0"/>
              <a:t>and 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</a:t>
            </a:r>
          </a:p>
        </p:txBody>
      </p:sp>
    </p:spTree>
    <p:extLst>
      <p:ext uri="{BB962C8B-B14F-4D97-AF65-F5344CB8AC3E}">
        <p14:creationId xmlns:p14="http://schemas.microsoft.com/office/powerpoint/2010/main" val="169286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different interpretation of “Atomic Weight” and “Molecular Weight”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6D46-7249-E54F-99D8-49929E92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665"/>
            <a:ext cx="7572042" cy="59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3D64A-3ECD-F34B-BFAC-08CC98A9D43D}"/>
              </a:ext>
            </a:extLst>
          </p:cNvPr>
          <p:cNvSpPr txBox="1"/>
          <p:nvPr/>
        </p:nvSpPr>
        <p:spPr>
          <a:xfrm>
            <a:off x="7686989" y="1127061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dirty="0"/>
              <a:t>AW = 12.01 g/mol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62546-3199-094F-94AB-41C1462CEE3B}"/>
              </a:ext>
            </a:extLst>
          </p:cNvPr>
          <p:cNvSpPr txBox="1"/>
          <p:nvPr/>
        </p:nvSpPr>
        <p:spPr>
          <a:xfrm>
            <a:off x="7686989" y="214424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28.02 g/mol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E0360-09A9-554E-9173-2AD55358E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r="-1" b="66630"/>
          <a:stretch/>
        </p:blipFill>
        <p:spPr>
          <a:xfrm>
            <a:off x="70339" y="523560"/>
            <a:ext cx="2893926" cy="222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67B6-7686-6C43-BAD8-D039E57F2824}"/>
              </a:ext>
            </a:extLst>
          </p:cNvPr>
          <p:cNvSpPr txBox="1"/>
          <p:nvPr/>
        </p:nvSpPr>
        <p:spPr>
          <a:xfrm>
            <a:off x="3342785" y="4657825"/>
            <a:ext cx="245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mole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6A931-5631-1340-88E1-B7B3DE505DF6}"/>
              </a:ext>
            </a:extLst>
          </p:cNvPr>
          <p:cNvSpPr txBox="1"/>
          <p:nvPr/>
        </p:nvSpPr>
        <p:spPr>
          <a:xfrm>
            <a:off x="7686989" y="3313916"/>
            <a:ext cx="373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32.00 g/mol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407E7-5343-D843-A654-2E3EE35C16F2}"/>
              </a:ext>
            </a:extLst>
          </p:cNvPr>
          <p:cNvSpPr txBox="1"/>
          <p:nvPr/>
        </p:nvSpPr>
        <p:spPr>
          <a:xfrm>
            <a:off x="7686989" y="4484444"/>
            <a:ext cx="43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(mixture of of N</a:t>
            </a:r>
            <a:r>
              <a:rPr lang="en-US" sz="2400" baseline="-25000" dirty="0"/>
              <a:t>2 </a:t>
            </a:r>
            <a:r>
              <a:rPr lang="en-US" sz="2400" dirty="0"/>
              <a:t>and O</a:t>
            </a:r>
            <a:r>
              <a:rPr lang="en-US" sz="2400" baseline="-25000" dirty="0"/>
              <a:t>2</a:t>
            </a:r>
            <a:r>
              <a:rPr lang="en-US" sz="2400" dirty="0"/>
              <a:t> has </a:t>
            </a:r>
          </a:p>
          <a:p>
            <a:r>
              <a:rPr lang="en-US" sz="2400" dirty="0"/>
              <a:t>MW = 29 g/mol</a:t>
            </a:r>
          </a:p>
        </p:txBody>
      </p:sp>
    </p:spTree>
    <p:extLst>
      <p:ext uri="{BB962C8B-B14F-4D97-AF65-F5344CB8AC3E}">
        <p14:creationId xmlns:p14="http://schemas.microsoft.com/office/powerpoint/2010/main" val="61932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/>
              <p:nvPr/>
            </p:nvSpPr>
            <p:spPr>
              <a:xfrm>
                <a:off x="0" y="1003584"/>
                <a:ext cx="11666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Another example</a:t>
                </a:r>
                <a:r>
                  <a:rPr lang="en-US" sz="2400" dirty="0"/>
                  <a:t>: There’s a number, called Avogadro’s number, that’s used so much in chemistry that it gets its own symbol,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. Its value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3584"/>
                <a:ext cx="11666136" cy="830997"/>
              </a:xfrm>
              <a:prstGeom prst="rect">
                <a:avLst/>
              </a:prstGeom>
              <a:blipFill>
                <a:blip r:embed="rId2"/>
                <a:stretch>
                  <a:fillRect l="-76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035B2-731A-D74C-B2F0-647DA2612A92}"/>
              </a:ext>
            </a:extLst>
          </p:cNvPr>
          <p:cNvGrpSpPr/>
          <p:nvPr/>
        </p:nvGrpSpPr>
        <p:grpSpPr>
          <a:xfrm>
            <a:off x="3261798" y="2282626"/>
            <a:ext cx="5127686" cy="1146374"/>
            <a:chOff x="3375319" y="3175824"/>
            <a:chExt cx="5127686" cy="1146374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2309BC-4793-2148-840F-E88CB2A9CE28}"/>
                </a:ext>
              </a:extLst>
            </p:cNvPr>
            <p:cNvSpPr/>
            <p:nvPr/>
          </p:nvSpPr>
          <p:spPr>
            <a:xfrm rot="16200000">
              <a:off x="6218608" y="1752872"/>
              <a:ext cx="342346" cy="3872975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/>
                <p:nvPr/>
              </p:nvSpPr>
              <p:spPr>
                <a:xfrm>
                  <a:off x="3375319" y="3175824"/>
                  <a:ext cx="51276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=602000000000000000000000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19" y="3175824"/>
                  <a:ext cx="512768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14454-F393-7640-82EB-4940606B6FF3}"/>
                </a:ext>
              </a:extLst>
            </p:cNvPr>
            <p:cNvSpPr txBox="1"/>
            <p:nvPr/>
          </p:nvSpPr>
          <p:spPr>
            <a:xfrm>
              <a:off x="5846202" y="3860533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23 digits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564CD-1DFA-1F43-90D2-37D0671674C7}"/>
                  </a:ext>
                </a:extLst>
              </p:cNvPr>
              <p:cNvSpPr/>
              <p:nvPr/>
            </p:nvSpPr>
            <p:spPr>
              <a:xfrm>
                <a:off x="88992" y="3724282"/>
                <a:ext cx="6128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How would you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 in scientific notation?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564CD-1DFA-1F43-90D2-37D06716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2" y="3724282"/>
                <a:ext cx="6128794" cy="461665"/>
              </a:xfrm>
              <a:prstGeom prst="rect">
                <a:avLst/>
              </a:prstGeom>
              <a:blipFill>
                <a:blip r:embed="rId4"/>
                <a:stretch>
                  <a:fillRect l="-1240" t="-5263" r="-41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CD6511-9769-E64C-A135-9A497FA7292B}"/>
                  </a:ext>
                </a:extLst>
              </p:cNvPr>
              <p:cNvSpPr/>
              <p:nvPr/>
            </p:nvSpPr>
            <p:spPr>
              <a:xfrm>
                <a:off x="-100387" y="4481229"/>
                <a:ext cx="11666136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𝟎𝟐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CD6511-9769-E64C-A135-9A497FA72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387" y="4481229"/>
                <a:ext cx="11666136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4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18803-5B30-8B4A-AE0B-EDE04F694A39}"/>
              </a:ext>
            </a:extLst>
          </p:cNvPr>
          <p:cNvSpPr txBox="1"/>
          <p:nvPr/>
        </p:nvSpPr>
        <p:spPr>
          <a:xfrm>
            <a:off x="-1" y="598749"/>
            <a:ext cx="1156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Scientific notation is also a way to express numbers that are very small</a:t>
            </a:r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 the mass of a proton, in kg, is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/>
              <p:nvPr/>
            </p:nvSpPr>
            <p:spPr>
              <a:xfrm>
                <a:off x="5144354" y="1339390"/>
                <a:ext cx="58437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0.00000000000000000000000000167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54" y="1339390"/>
                <a:ext cx="5843716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4FD0FC-0CC2-3A4F-8020-78A2ED306A72}"/>
              </a:ext>
            </a:extLst>
          </p:cNvPr>
          <p:cNvSpPr/>
          <p:nvPr/>
        </p:nvSpPr>
        <p:spPr>
          <a:xfrm>
            <a:off x="-1" y="1913485"/>
            <a:ext cx="12088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we count the number of digits after the decimal point, just past the 1</a:t>
            </a:r>
            <a:r>
              <a:rPr lang="en-US" sz="2400" baseline="30000" dirty="0"/>
              <a:t>st</a:t>
            </a:r>
            <a:r>
              <a:rPr lang="en-US" sz="2400" dirty="0"/>
              <a:t> number: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/>
              <p:nvPr/>
            </p:nvSpPr>
            <p:spPr>
              <a:xfrm>
                <a:off x="0" y="3666397"/>
                <a:ext cx="1166613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and say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𝟔𝟕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𝟐𝟕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Another example</a:t>
                </a:r>
                <a:r>
                  <a:rPr lang="en-US" sz="2400" dirty="0"/>
                  <a:t>: What’s the mass of an electron in scientific notation?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6397"/>
                <a:ext cx="11666136" cy="1200329"/>
              </a:xfrm>
              <a:prstGeom prst="rect">
                <a:avLst/>
              </a:prstGeom>
              <a:blipFill>
                <a:blip r:embed="rId3"/>
                <a:stretch>
                  <a:fillRect l="-762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520B785-7D6D-C541-96F8-CDB5A18DFA5C}"/>
              </a:ext>
            </a:extLst>
          </p:cNvPr>
          <p:cNvGrpSpPr/>
          <p:nvPr/>
        </p:nvGrpSpPr>
        <p:grpSpPr>
          <a:xfrm>
            <a:off x="3971358" y="2880105"/>
            <a:ext cx="4541851" cy="804011"/>
            <a:chOff x="3673339" y="3518187"/>
            <a:chExt cx="4541851" cy="804011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C64E701-DC9B-F249-A3DE-DEDA84A8278B}"/>
                </a:ext>
              </a:extLst>
            </p:cNvPr>
            <p:cNvSpPr/>
            <p:nvPr/>
          </p:nvSpPr>
          <p:spPr>
            <a:xfrm rot="16200000">
              <a:off x="5788515" y="1403011"/>
              <a:ext cx="311499" cy="4541851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2B36C-D548-8448-BA89-E531C8CD4184}"/>
                </a:ext>
              </a:extLst>
            </p:cNvPr>
            <p:cNvSpPr txBox="1"/>
            <p:nvPr/>
          </p:nvSpPr>
          <p:spPr>
            <a:xfrm>
              <a:off x="5333736" y="3860533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27 digits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035B2-731A-D74C-B2F0-647DA2612A92}"/>
              </a:ext>
            </a:extLst>
          </p:cNvPr>
          <p:cNvGrpSpPr/>
          <p:nvPr/>
        </p:nvGrpSpPr>
        <p:grpSpPr>
          <a:xfrm>
            <a:off x="3667251" y="4866726"/>
            <a:ext cx="5923416" cy="1130056"/>
            <a:chOff x="3375319" y="3175824"/>
            <a:chExt cx="5923416" cy="113005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2309BC-4793-2148-840F-E88CB2A9CE28}"/>
                </a:ext>
              </a:extLst>
            </p:cNvPr>
            <p:cNvSpPr/>
            <p:nvPr/>
          </p:nvSpPr>
          <p:spPr>
            <a:xfrm rot="16200000">
              <a:off x="6210343" y="1065400"/>
              <a:ext cx="309521" cy="5215094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/>
                <p:nvPr/>
              </p:nvSpPr>
              <p:spPr>
                <a:xfrm>
                  <a:off x="3375319" y="3175824"/>
                  <a:ext cx="59234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0.00000000000000000000000000000091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19" y="3175824"/>
                  <a:ext cx="592341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14454-F393-7640-82EB-4940606B6FF3}"/>
                </a:ext>
              </a:extLst>
            </p:cNvPr>
            <p:cNvSpPr txBox="1"/>
            <p:nvPr/>
          </p:nvSpPr>
          <p:spPr>
            <a:xfrm>
              <a:off x="5804068" y="3844215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31 digits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5F8012-DFF3-F244-9C4F-46C8C1DEFEA0}"/>
                  </a:ext>
                </a:extLst>
              </p:cNvPr>
              <p:cNvSpPr/>
              <p:nvPr/>
            </p:nvSpPr>
            <p:spPr>
              <a:xfrm>
                <a:off x="3596915" y="2456352"/>
                <a:ext cx="58437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0.00000000000000000000000000167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5F8012-DFF3-F244-9C4F-46C8C1DE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915" y="2456352"/>
                <a:ext cx="5843716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47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18803-5B30-8B4A-AE0B-EDE04F694A39}"/>
              </a:ext>
            </a:extLst>
          </p:cNvPr>
          <p:cNvSpPr txBox="1"/>
          <p:nvPr/>
        </p:nvSpPr>
        <p:spPr>
          <a:xfrm>
            <a:off x="-1" y="598749"/>
            <a:ext cx="1156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Scientific notation is also a way to express numbers that are very small</a:t>
            </a:r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 the mass of a proton, in kg, is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/>
              <p:nvPr/>
            </p:nvSpPr>
            <p:spPr>
              <a:xfrm>
                <a:off x="5144354" y="1339390"/>
                <a:ext cx="58437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0.00000000000000000000000000167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6EE4368-7011-704D-8E3B-B966E45E0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54" y="1339390"/>
                <a:ext cx="5843716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4FD0FC-0CC2-3A4F-8020-78A2ED306A72}"/>
              </a:ext>
            </a:extLst>
          </p:cNvPr>
          <p:cNvSpPr/>
          <p:nvPr/>
        </p:nvSpPr>
        <p:spPr>
          <a:xfrm>
            <a:off x="-1" y="1913485"/>
            <a:ext cx="12088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we count the number of digits after the decimal point, just past the 1</a:t>
            </a:r>
            <a:r>
              <a:rPr lang="en-US" sz="2400" baseline="30000" dirty="0"/>
              <a:t>st</a:t>
            </a:r>
            <a:r>
              <a:rPr lang="en-US" sz="2400" dirty="0"/>
              <a:t> number: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/>
              <p:nvPr/>
            </p:nvSpPr>
            <p:spPr>
              <a:xfrm>
                <a:off x="0" y="3666397"/>
                <a:ext cx="1166613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and say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𝟔𝟕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𝟐𝟕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Another example</a:t>
                </a:r>
                <a:r>
                  <a:rPr lang="en-US" sz="2400" dirty="0"/>
                  <a:t>: What’s the mass of an electron in scientific notation?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5A19B6-E1CF-AF4A-9308-E0762AD62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6397"/>
                <a:ext cx="11666136" cy="1200329"/>
              </a:xfrm>
              <a:prstGeom prst="rect">
                <a:avLst/>
              </a:prstGeom>
              <a:blipFill>
                <a:blip r:embed="rId3"/>
                <a:stretch>
                  <a:fillRect l="-762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520B785-7D6D-C541-96F8-CDB5A18DFA5C}"/>
              </a:ext>
            </a:extLst>
          </p:cNvPr>
          <p:cNvGrpSpPr/>
          <p:nvPr/>
        </p:nvGrpSpPr>
        <p:grpSpPr>
          <a:xfrm>
            <a:off x="3971358" y="2880105"/>
            <a:ext cx="4541851" cy="804011"/>
            <a:chOff x="3673339" y="3518187"/>
            <a:chExt cx="4541851" cy="804011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C64E701-DC9B-F249-A3DE-DEDA84A8278B}"/>
                </a:ext>
              </a:extLst>
            </p:cNvPr>
            <p:cNvSpPr/>
            <p:nvPr/>
          </p:nvSpPr>
          <p:spPr>
            <a:xfrm rot="16200000">
              <a:off x="5788515" y="1403011"/>
              <a:ext cx="311499" cy="4541851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2B36C-D548-8448-BA89-E531C8CD4184}"/>
                </a:ext>
              </a:extLst>
            </p:cNvPr>
            <p:cNvSpPr txBox="1"/>
            <p:nvPr/>
          </p:nvSpPr>
          <p:spPr>
            <a:xfrm>
              <a:off x="5333736" y="3860533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27 digits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035B2-731A-D74C-B2F0-647DA2612A92}"/>
              </a:ext>
            </a:extLst>
          </p:cNvPr>
          <p:cNvGrpSpPr/>
          <p:nvPr/>
        </p:nvGrpSpPr>
        <p:grpSpPr>
          <a:xfrm>
            <a:off x="3667251" y="4866726"/>
            <a:ext cx="5923416" cy="1130056"/>
            <a:chOff x="3375319" y="3175824"/>
            <a:chExt cx="5923416" cy="113005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2309BC-4793-2148-840F-E88CB2A9CE28}"/>
                </a:ext>
              </a:extLst>
            </p:cNvPr>
            <p:cNvSpPr/>
            <p:nvPr/>
          </p:nvSpPr>
          <p:spPr>
            <a:xfrm rot="16200000">
              <a:off x="6210343" y="1065400"/>
              <a:ext cx="309521" cy="5215094"/>
            </a:xfrm>
            <a:prstGeom prst="leftBrace">
              <a:avLst>
                <a:gd name="adj1" fmla="val 8333"/>
                <a:gd name="adj2" fmla="val 50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/>
                <p:nvPr/>
              </p:nvSpPr>
              <p:spPr>
                <a:xfrm>
                  <a:off x="3375319" y="3175824"/>
                  <a:ext cx="59234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0.00000000000000000000000000000091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7F95E8A-E341-AE4F-8812-5F01C544D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19" y="3175824"/>
                  <a:ext cx="592341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14454-F393-7640-82EB-4940606B6FF3}"/>
                </a:ext>
              </a:extLst>
            </p:cNvPr>
            <p:cNvSpPr txBox="1"/>
            <p:nvPr/>
          </p:nvSpPr>
          <p:spPr>
            <a:xfrm>
              <a:off x="5804068" y="3844215"/>
              <a:ext cx="2112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31 digits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7C239C-F58C-994D-9E98-DD7F1EB23864}"/>
                  </a:ext>
                </a:extLst>
              </p:cNvPr>
              <p:cNvSpPr/>
              <p:nvPr/>
            </p:nvSpPr>
            <p:spPr>
              <a:xfrm>
                <a:off x="111195" y="6070537"/>
                <a:ext cx="11666136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Mass of </a:t>
                </a:r>
                <a:r>
                  <a:rPr lang="en-US" sz="2400" b="1" dirty="0" err="1"/>
                  <a:t>an</a:t>
                </a:r>
                <a:r>
                  <a:rPr lang="en-US" sz="2400" b="1" dirty="0"/>
                  <a:t> electron =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𝟑𝟏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𝒌𝒈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7C239C-F58C-994D-9E98-DD7F1EB23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5" y="6070537"/>
                <a:ext cx="11666136" cy="470000"/>
              </a:xfrm>
              <a:prstGeom prst="rect">
                <a:avLst/>
              </a:prstGeom>
              <a:blipFill>
                <a:blip r:embed="rId5"/>
                <a:stretch>
                  <a:fillRect l="-76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5F8012-DFF3-F244-9C4F-46C8C1DEFEA0}"/>
                  </a:ext>
                </a:extLst>
              </p:cNvPr>
              <p:cNvSpPr/>
              <p:nvPr/>
            </p:nvSpPr>
            <p:spPr>
              <a:xfrm>
                <a:off x="3596915" y="2456352"/>
                <a:ext cx="58437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0.00000000000000000000000000167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5F8012-DFF3-F244-9C4F-46C8C1DE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915" y="2456352"/>
                <a:ext cx="5843716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6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3699F-1493-D74A-BEF5-D7CC0C79EB15}"/>
                  </a:ext>
                </a:extLst>
              </p:cNvPr>
              <p:cNvSpPr txBox="1"/>
              <p:nvPr/>
            </p:nvSpPr>
            <p:spPr>
              <a:xfrm>
                <a:off x="0" y="731848"/>
                <a:ext cx="11977635" cy="3055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spreadsheet, there’s a special format you should use: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mass of an electron: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𝟑𝟏</m:t>
                        </m:r>
                      </m:sup>
                    </m:sSup>
                  </m:oMath>
                </a14:m>
                <a:r>
                  <a:rPr lang="en-US" sz="2400" dirty="0"/>
                  <a:t> is entered as </a:t>
                </a:r>
                <a:r>
                  <a:rPr lang="en-US" sz="2400" b="1" dirty="0"/>
                  <a:t>9.1e-31 </a:t>
                </a:r>
                <a:r>
                  <a:rPr lang="en-US" sz="2400" dirty="0"/>
                  <a:t>(or </a:t>
                </a:r>
                <a:r>
                  <a:rPr lang="en-US" sz="2400" b="1" dirty="0"/>
                  <a:t>9.1E-31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Do not enter numbers in scientific notation like this</a:t>
                </a:r>
                <a:r>
                  <a:rPr lang="en-US" sz="2400" dirty="0"/>
                  <a:t>: </a:t>
                </a:r>
                <a:r>
                  <a:rPr lang="en-US" sz="2400" b="1" dirty="0"/>
                  <a:t>9.1*10^-31</a:t>
                </a:r>
                <a:r>
                  <a:rPr lang="en-US" sz="2400" dirty="0"/>
                  <a:t> … not ever ever ever.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practice, create a new sheet in your spreadsheet called “Scientific Notation” and enter these labels, then the to the right of the labels, using scientific notation: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3699F-1493-D74A-BEF5-D7CC0C79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848"/>
                <a:ext cx="11977635" cy="3055324"/>
              </a:xfrm>
              <a:prstGeom prst="rect">
                <a:avLst/>
              </a:prstGeom>
              <a:blipFill>
                <a:blip r:embed="rId2"/>
                <a:stretch>
                  <a:fillRect l="-847" t="-1653" b="-3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BB62C7-2743-564D-9263-3D2C7C2A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28" y="4435022"/>
            <a:ext cx="6062177" cy="2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Graphing and line fitting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0" y="689254"/>
            <a:ext cx="1149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we’ve measured the mass of an Erlenmeyer flask that contains different types of gas, and we want to see what the mass looks like as a function of MW: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F620B-72C4-DF4E-A285-740A5E86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461"/>
            <a:ext cx="6404450" cy="219581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442FE2F-5597-5C40-A6B1-005EFAED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1" y="1810185"/>
            <a:ext cx="4367502" cy="27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F2772-44A0-AA48-BAD6-A8B56CAF0E6C}"/>
              </a:ext>
            </a:extLst>
          </p:cNvPr>
          <p:cNvSpPr txBox="1"/>
          <p:nvPr/>
        </p:nvSpPr>
        <p:spPr>
          <a:xfrm>
            <a:off x="0" y="6203640"/>
            <a:ext cx="1092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walk through this together …</a:t>
            </a:r>
          </a:p>
        </p:txBody>
      </p:sp>
    </p:spTree>
    <p:extLst>
      <p:ext uri="{BB962C8B-B14F-4D97-AF65-F5344CB8AC3E}">
        <p14:creationId xmlns:p14="http://schemas.microsoft.com/office/powerpoint/2010/main" val="253802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Graphing and line fitting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0" y="689254"/>
            <a:ext cx="1149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we’ve measured the mass of an Erlenmeyer flask that contains different types of gas, and we want to see what the mass looks like as a function of MW: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F620B-72C4-DF4E-A285-740A5E86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461"/>
            <a:ext cx="6404450" cy="2195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F2772-44A0-AA48-BAD6-A8B56CAF0E6C}"/>
              </a:ext>
            </a:extLst>
          </p:cNvPr>
          <p:cNvSpPr txBox="1"/>
          <p:nvPr/>
        </p:nvSpPr>
        <p:spPr>
          <a:xfrm>
            <a:off x="0" y="6203640"/>
            <a:ext cx="1092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customize … series … trendline … use equation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C97817-16FC-9E45-A71B-311EC99A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0" y="1825497"/>
            <a:ext cx="4411980" cy="272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38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A3C008-7877-D845-B7AC-8C7AE5BFDEBF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480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𝑷𝑽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𝑹𝑻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/>
                  <a:t> in this expression is not the number itself, it’s the number of </a:t>
                </a:r>
                <a:r>
                  <a:rPr lang="en-US" sz="2200" b="1" dirty="0"/>
                  <a:t>moles</a:t>
                </a:r>
                <a:r>
                  <a:rPr lang="en-US" sz="2200" dirty="0"/>
                  <a:t> of gas. What? One mole of something is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𝟎𝟐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𝟐𝟑</m:t>
                        </m:r>
                      </m:sup>
                    </m:sSup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of them (we’ve already met this number, we called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). You can think of a mole in the same way you think of a dozen, only (a lot) more:</a:t>
                </a:r>
              </a:p>
              <a:p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If you have </a:t>
                </a:r>
                <a:r>
                  <a:rPr lang="en-US" sz="2200" b="1" dirty="0"/>
                  <a:t>one</a:t>
                </a:r>
                <a:r>
                  <a:rPr lang="en-US" sz="2200" dirty="0"/>
                  <a:t> </a:t>
                </a:r>
                <a:r>
                  <a:rPr lang="en-US" sz="2200" b="1" dirty="0"/>
                  <a:t>dozen</a:t>
                </a:r>
                <a:r>
                  <a:rPr lang="en-US" sz="2200" dirty="0"/>
                  <a:t> molecules, you have 12 molecules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If you have </a:t>
                </a:r>
                <a:r>
                  <a:rPr lang="en-US" sz="2200" b="1" dirty="0"/>
                  <a:t>two</a:t>
                </a:r>
                <a:r>
                  <a:rPr lang="en-US" sz="2200" dirty="0"/>
                  <a:t> </a:t>
                </a:r>
                <a:r>
                  <a:rPr lang="en-US" sz="2200" b="1" dirty="0"/>
                  <a:t>dozen</a:t>
                </a:r>
                <a:r>
                  <a:rPr lang="en-US" sz="2200" dirty="0"/>
                  <a:t> molecules, you have 24 molecules (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r>
                  <a:rPr lang="en-US" sz="2200" dirty="0"/>
                  <a:t>Likewise,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If you have </a:t>
                </a:r>
                <a:r>
                  <a:rPr lang="en-US" sz="2200" b="1" dirty="0"/>
                  <a:t>one</a:t>
                </a:r>
                <a:r>
                  <a:rPr lang="en-US" sz="2200" dirty="0"/>
                  <a:t> </a:t>
                </a:r>
                <a:r>
                  <a:rPr lang="en-US" sz="2200" b="1" dirty="0"/>
                  <a:t>mole</a:t>
                </a:r>
                <a:r>
                  <a:rPr lang="en-US" sz="2200" dirty="0"/>
                  <a:t> of molecules, you have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𝟎𝟐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𝟐𝟑</m:t>
                        </m:r>
                      </m:sup>
                    </m:sSup>
                  </m:oMath>
                </a14:m>
                <a:r>
                  <a:rPr lang="en-US" sz="2200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b="1" dirty="0"/>
                  <a:t>) </a:t>
                </a:r>
                <a:r>
                  <a:rPr lang="en-US" sz="2200" dirty="0"/>
                  <a:t>molecules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If you have </a:t>
                </a:r>
                <a:r>
                  <a:rPr lang="en-US" sz="2200" b="1" dirty="0"/>
                  <a:t>two</a:t>
                </a:r>
                <a:r>
                  <a:rPr lang="en-US" sz="2200" dirty="0"/>
                  <a:t> </a:t>
                </a:r>
                <a:r>
                  <a:rPr lang="en-US" sz="2200" b="1" dirty="0"/>
                  <a:t>moles</a:t>
                </a:r>
                <a:r>
                  <a:rPr lang="en-US" sz="2200" dirty="0"/>
                  <a:t> of molecules, you have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𝟎𝟒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𝟐𝟑</m:t>
                        </m:r>
                      </m:sup>
                    </m:sSup>
                  </m:oMath>
                </a14:m>
                <a:r>
                  <a:rPr lang="en-US" sz="2200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/>
                  <a:t>) molecules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A3C008-7877-D845-B7AC-8C7AE5BFD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4809715"/>
              </a:xfrm>
              <a:prstGeom prst="rect">
                <a:avLst/>
              </a:prstGeom>
              <a:blipFill>
                <a:blip r:embed="rId2"/>
                <a:stretch>
                  <a:fillRect l="-728" b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10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1606</Words>
  <Application>Microsoft Macintosh PowerPoint</Application>
  <PresentationFormat>Widescreen</PresentationFormat>
  <Paragraphs>194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73</cp:revision>
  <dcterms:created xsi:type="dcterms:W3CDTF">2021-01-24T23:18:32Z</dcterms:created>
  <dcterms:modified xsi:type="dcterms:W3CDTF">2022-01-31T22:38:49Z</dcterms:modified>
</cp:coreProperties>
</file>